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1"/>
  </p:sldMasterIdLst>
  <p:notesMasterIdLst>
    <p:notesMasterId r:id="rId6"/>
  </p:notesMasterIdLst>
  <p:handoutMasterIdLst>
    <p:handoutMasterId r:id="rId7"/>
  </p:handoutMasterIdLst>
  <p:sldIdLst>
    <p:sldId id="462" r:id="rId2"/>
    <p:sldId id="466" r:id="rId3"/>
    <p:sldId id="467" r:id="rId4"/>
    <p:sldId id="397" r:id="rId5"/>
  </p:sldIdLst>
  <p:sldSz cx="12192000" cy="6858000"/>
  <p:notesSz cx="6858000" cy="9144000"/>
  <p:embeddedFontLst>
    <p:embeddedFont>
      <p:font typeface="Tahoma" panose="020B0604030504040204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 Light" panose="020B0604020202020204" charset="0"/>
      <p:regular r:id="rId14"/>
      <p:italic r:id="rId15"/>
    </p:embeddedFont>
    <p:embeddedFont>
      <p:font typeface="Open Sans Light" panose="020B060402020202020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9999FF"/>
    <a:srgbClr val="CC99FF"/>
    <a:srgbClr val="FF99FF"/>
    <a:srgbClr val="70AD47"/>
    <a:srgbClr val="5AD6C1"/>
    <a:srgbClr val="186E27"/>
    <a:srgbClr val="008000"/>
    <a:srgbClr val="33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3075" autoAdjust="0"/>
  </p:normalViewPr>
  <p:slideViewPr>
    <p:cSldViewPr snapToGrid="0">
      <p:cViewPr varScale="1">
        <p:scale>
          <a:sx n="82" d="100"/>
          <a:sy n="82" d="100"/>
        </p:scale>
        <p:origin x="6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547"/>
    </p:cViewPr>
  </p:sorterViewPr>
  <p:notesViewPr>
    <p:cSldViewPr snapToGrid="0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FC9EE-D705-4AF1-8198-DB7E67CD88E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4B41-7CF8-4DBE-BA2B-EA2226A2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58A03-56BB-4FE8-858A-F0B361C30773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5D9C5-4C7C-4D65-8582-521F96E35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D9C5-4C7C-4D65-8582-521F96E35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3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D9C5-4C7C-4D65-8582-521F96E35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8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D9C5-4C7C-4D65-8582-521F96E35F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1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80" y="1483179"/>
            <a:ext cx="2415949" cy="1828286"/>
          </a:xfrm>
          <a:prstGeom prst="rect">
            <a:avLst/>
          </a:prstGeo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Miestas,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2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522279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741819" y="1972307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31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501604" y="2157487"/>
            <a:ext cx="9457076" cy="3575739"/>
            <a:chOff x="501604" y="2157487"/>
            <a:chExt cx="9457076" cy="3575739"/>
          </a:xfrm>
        </p:grpSpPr>
        <p:cxnSp>
          <p:nvCxnSpPr>
            <p:cNvPr id="7" name="Straight Connector 6"/>
            <p:cNvCxnSpPr/>
            <p:nvPr/>
          </p:nvCxnSpPr>
          <p:spPr>
            <a:xfrm rot="20170456">
              <a:off x="501604" y="5733226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 rot="20170456">
              <a:off x="1827268" y="5193471"/>
              <a:ext cx="354227" cy="370703"/>
            </a:xfrm>
            <a:prstGeom prst="ellipse">
              <a:avLst/>
            </a:prstGeom>
            <a:noFill/>
            <a:ln w="3175"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20170456">
              <a:off x="6669455" y="3046205"/>
              <a:ext cx="354227" cy="370703"/>
            </a:xfrm>
            <a:prstGeom prst="ellipse">
              <a:avLst/>
            </a:prstGeom>
            <a:noFill/>
            <a:ln w="3175">
              <a:solidFill>
                <a:srgbClr val="632B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0170456">
              <a:off x="5054251" y="3772972"/>
              <a:ext cx="354227" cy="370703"/>
            </a:xfrm>
            <a:prstGeom prst="ellipse">
              <a:avLst/>
            </a:prstGeom>
            <a:noFill/>
            <a:ln w="3175">
              <a:solidFill>
                <a:srgbClr val="2F64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2D678F"/>
                  </a:solidFill>
                </a:ln>
              </a:endParaRPr>
            </a:p>
          </p:txBody>
        </p:sp>
        <p:sp>
          <p:nvSpPr>
            <p:cNvPr id="11" name="Oval 10"/>
            <p:cNvSpPr/>
            <p:nvPr/>
          </p:nvSpPr>
          <p:spPr>
            <a:xfrm rot="20170456">
              <a:off x="3438264" y="4477570"/>
              <a:ext cx="354227" cy="370703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0170456">
              <a:off x="8273797" y="2315235"/>
              <a:ext cx="354227" cy="370703"/>
            </a:xfrm>
            <a:prstGeom prst="ellipse">
              <a:avLst/>
            </a:prstGeom>
            <a:noFill/>
            <a:ln w="3175"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20170456">
              <a:off x="2106727" y="5024419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20170456">
              <a:off x="3717723" y="4308518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20170456">
              <a:off x="5328719" y="3592615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20170456">
              <a:off x="6948914" y="2877153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20170456">
              <a:off x="8558248" y="2157487"/>
              <a:ext cx="140043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lowchart: Connector 17"/>
            <p:cNvSpPr/>
            <p:nvPr/>
          </p:nvSpPr>
          <p:spPr>
            <a:xfrm rot="20170456">
              <a:off x="1926121" y="5304683"/>
              <a:ext cx="156519" cy="148280"/>
            </a:xfrm>
            <a:prstGeom prst="flowChartConnector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 rot="20170456">
              <a:off x="3550086" y="4587557"/>
              <a:ext cx="156519" cy="148280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 rot="20170456">
              <a:off x="8377641" y="2437750"/>
              <a:ext cx="156519" cy="148280"/>
            </a:xfrm>
            <a:prstGeom prst="flowChartConnector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 rot="20170456">
              <a:off x="6779612" y="3152425"/>
              <a:ext cx="156519" cy="148280"/>
            </a:xfrm>
            <a:prstGeom prst="flowChartConnector">
              <a:avLst/>
            </a:prstGeom>
            <a:solidFill>
              <a:srgbClr val="632B8D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 rot="20170456">
              <a:off x="5154767" y="3887947"/>
              <a:ext cx="156519" cy="148280"/>
            </a:xfrm>
            <a:prstGeom prst="flowChartConnector">
              <a:avLst/>
            </a:prstGeom>
            <a:solidFill>
              <a:srgbClr val="2F6497"/>
            </a:solidFill>
            <a:ln>
              <a:solidFill>
                <a:srgbClr val="2F64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2D678F"/>
                  </a:solidFill>
                </a:ln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39" name="Text Placeholder 38"/>
          <p:cNvSpPr>
            <a:spLocks noGrp="1"/>
          </p:cNvSpPr>
          <p:nvPr userDrawn="1">
            <p:ph type="body" sz="quarter" idx="15" hasCustomPrompt="1"/>
          </p:nvPr>
        </p:nvSpPr>
        <p:spPr>
          <a:xfrm rot="20200999">
            <a:off x="1804259" y="5622692"/>
            <a:ext cx="811082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0" name="Text Placeholder 38"/>
          <p:cNvSpPr>
            <a:spLocks noGrp="1"/>
          </p:cNvSpPr>
          <p:nvPr userDrawn="1">
            <p:ph type="body" sz="quarter" idx="16" hasCustomPrompt="1"/>
          </p:nvPr>
        </p:nvSpPr>
        <p:spPr>
          <a:xfrm rot="20201974">
            <a:off x="3452160" y="4928113"/>
            <a:ext cx="811082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1" name="Text Placeholder 38"/>
          <p:cNvSpPr>
            <a:spLocks noGrp="1"/>
          </p:cNvSpPr>
          <p:nvPr userDrawn="1">
            <p:ph type="body" sz="quarter" idx="17" hasCustomPrompt="1"/>
          </p:nvPr>
        </p:nvSpPr>
        <p:spPr>
          <a:xfrm rot="20208913">
            <a:off x="5035156" y="4213140"/>
            <a:ext cx="811082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2" name="Text Placeholder 38"/>
          <p:cNvSpPr>
            <a:spLocks noGrp="1"/>
          </p:cNvSpPr>
          <p:nvPr userDrawn="1">
            <p:ph type="body" sz="quarter" idx="18" hasCustomPrompt="1"/>
          </p:nvPr>
        </p:nvSpPr>
        <p:spPr>
          <a:xfrm rot="20170804">
            <a:off x="6657858" y="3493400"/>
            <a:ext cx="811082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3" name="Text Placeholder 38"/>
          <p:cNvSpPr>
            <a:spLocks noGrp="1"/>
          </p:cNvSpPr>
          <p:nvPr userDrawn="1">
            <p:ph type="body" sz="quarter" idx="19" hasCustomPrompt="1"/>
          </p:nvPr>
        </p:nvSpPr>
        <p:spPr>
          <a:xfrm rot="20107376">
            <a:off x="8330513" y="2757291"/>
            <a:ext cx="811082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 userDrawn="1">
            <p:ph type="body" sz="quarter" idx="21" hasCustomPrompt="1"/>
          </p:nvPr>
        </p:nvSpPr>
        <p:spPr>
          <a:xfrm rot="20202475">
            <a:off x="2822110" y="3734444"/>
            <a:ext cx="989013" cy="654050"/>
          </a:xfrm>
        </p:spPr>
        <p:txBody>
          <a:bodyPr>
            <a:noAutofit/>
          </a:bodyPr>
          <a:lstStyle>
            <a:lvl1pPr marL="0" indent="0" algn="ctr">
              <a:buNone/>
              <a:defRPr lang="en-US" sz="1800" b="0" kern="1200" dirty="0" smtClean="0">
                <a:solidFill>
                  <a:srgbClr val="ED7D3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 err="1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metai</a:t>
            </a:r>
            <a:endParaRPr lang="en-US" dirty="0" smtClean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lt-LT" sz="2400" b="1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2015</a:t>
            </a:r>
            <a:endParaRPr lang="en-US" sz="2400" b="1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Text Placeholder 46"/>
          <p:cNvSpPr>
            <a:spLocks noGrp="1"/>
          </p:cNvSpPr>
          <p:nvPr userDrawn="1">
            <p:ph type="body" sz="quarter" idx="22" hasCustomPrompt="1"/>
          </p:nvPr>
        </p:nvSpPr>
        <p:spPr>
          <a:xfrm rot="20175600">
            <a:off x="4456562" y="3033682"/>
            <a:ext cx="989013" cy="654050"/>
          </a:xfrm>
        </p:spPr>
        <p:txBody>
          <a:bodyPr>
            <a:noAutofit/>
          </a:bodyPr>
          <a:lstStyle>
            <a:lvl1pPr marL="0" indent="0" algn="ctr">
              <a:buNone/>
              <a:defRPr lang="en-US" sz="1800" b="0" kern="1200" dirty="0" smtClean="0">
                <a:solidFill>
                  <a:srgbClr val="2D678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 err="1" smtClean="0">
                <a:solidFill>
                  <a:srgbClr val="2D678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metai</a:t>
            </a:r>
            <a:endParaRPr lang="en-US" dirty="0" smtClean="0">
              <a:solidFill>
                <a:srgbClr val="2D678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2D678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2015</a:t>
            </a:r>
            <a:endParaRPr lang="en-US" sz="2400" b="1" dirty="0">
              <a:solidFill>
                <a:srgbClr val="2D678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Text Placeholder 46"/>
          <p:cNvSpPr>
            <a:spLocks noGrp="1"/>
          </p:cNvSpPr>
          <p:nvPr userDrawn="1">
            <p:ph type="body" sz="quarter" idx="23" hasCustomPrompt="1"/>
          </p:nvPr>
        </p:nvSpPr>
        <p:spPr>
          <a:xfrm rot="20113265">
            <a:off x="6025051" y="2313254"/>
            <a:ext cx="989013" cy="654050"/>
          </a:xfrm>
        </p:spPr>
        <p:txBody>
          <a:bodyPr>
            <a:noAutofit/>
          </a:bodyPr>
          <a:lstStyle>
            <a:lvl1pPr marL="0" indent="0" algn="ctr">
              <a:buNone/>
              <a:defRPr lang="en-US" sz="1800" b="0" kern="1200" dirty="0" smtClean="0">
                <a:solidFill>
                  <a:srgbClr val="632B8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 err="1" smtClean="0">
                <a:solidFill>
                  <a:srgbClr val="632B8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metai</a:t>
            </a:r>
            <a:endParaRPr lang="en-US" dirty="0" smtClean="0">
              <a:solidFill>
                <a:srgbClr val="632B8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632B8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2015</a:t>
            </a:r>
            <a:endParaRPr lang="en-US" sz="2400" b="1" dirty="0">
              <a:solidFill>
                <a:srgbClr val="632B8D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" name="Text Placeholder 46"/>
          <p:cNvSpPr>
            <a:spLocks noGrp="1"/>
          </p:cNvSpPr>
          <p:nvPr userDrawn="1">
            <p:ph type="body" sz="quarter" idx="24" hasCustomPrompt="1"/>
          </p:nvPr>
        </p:nvSpPr>
        <p:spPr>
          <a:xfrm rot="20160696">
            <a:off x="7658893" y="1568632"/>
            <a:ext cx="989013" cy="654050"/>
          </a:xfrm>
        </p:spPr>
        <p:txBody>
          <a:bodyPr>
            <a:noAutofit/>
          </a:bodyPr>
          <a:lstStyle>
            <a:lvl1pPr marL="0" indent="0" algn="ctr">
              <a:buNone/>
              <a:defRPr lang="en-US" sz="1800" b="0" kern="1200" dirty="0" smtClean="0">
                <a:solidFill>
                  <a:srgbClr val="009999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 err="1" smtClean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metai</a:t>
            </a:r>
            <a:endParaRPr lang="en-US" dirty="0" smtClean="0">
              <a:solidFill>
                <a:srgbClr val="0099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400" b="1" kern="1200" dirty="0" smtClean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2015</a:t>
            </a:r>
            <a:endParaRPr lang="en-US" sz="2400" b="1" kern="1200" dirty="0">
              <a:solidFill>
                <a:srgbClr val="009999"/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53" name="Text Placeholder 46"/>
          <p:cNvSpPr>
            <a:spLocks noGrp="1"/>
          </p:cNvSpPr>
          <p:nvPr userDrawn="1">
            <p:ph type="body" sz="quarter" idx="25" hasCustomPrompt="1"/>
          </p:nvPr>
        </p:nvSpPr>
        <p:spPr>
          <a:xfrm rot="20171172">
            <a:off x="1211855" y="4454364"/>
            <a:ext cx="989013" cy="654050"/>
          </a:xfrm>
        </p:spPr>
        <p:txBody>
          <a:bodyPr>
            <a:noAutofit/>
          </a:bodyPr>
          <a:lstStyle>
            <a:lvl1pPr marL="0" indent="0" algn="ctr">
              <a:buNone/>
              <a:defRPr lang="en-US" sz="1800" b="0" kern="1200" dirty="0" smtClean="0">
                <a:solidFill>
                  <a:srgbClr val="009999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 err="1" smtClean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metai</a:t>
            </a:r>
            <a:endParaRPr lang="en-US" dirty="0" smtClean="0">
              <a:solidFill>
                <a:srgbClr val="0099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400" b="1" kern="1200" dirty="0" smtClean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2015</a:t>
            </a:r>
            <a:endParaRPr lang="en-US" sz="2400" b="1" kern="1200" dirty="0">
              <a:solidFill>
                <a:srgbClr val="009999"/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 Placeholder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3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cxnSp>
        <p:nvCxnSpPr>
          <p:cNvPr id="35" name="Straight Connector 34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 Placeholder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 rot="20520713">
            <a:off x="-99634" y="1500875"/>
            <a:ext cx="12237435" cy="4278345"/>
            <a:chOff x="-102916" y="1480133"/>
            <a:chExt cx="12237435" cy="4278345"/>
          </a:xfrm>
        </p:grpSpPr>
        <p:grpSp>
          <p:nvGrpSpPr>
            <p:cNvPr id="46" name="Group 45"/>
            <p:cNvGrpSpPr/>
            <p:nvPr/>
          </p:nvGrpSpPr>
          <p:grpSpPr>
            <a:xfrm>
              <a:off x="8861038" y="2948784"/>
              <a:ext cx="3051254" cy="1026882"/>
              <a:chOff x="7857622" y="2544214"/>
              <a:chExt cx="3051254" cy="1026882"/>
            </a:xfrm>
          </p:grpSpPr>
          <p:sp>
            <p:nvSpPr>
              <p:cNvPr id="97" name="TextBox 96"/>
              <p:cNvSpPr txBox="1"/>
              <p:nvPr/>
            </p:nvSpPr>
            <p:spPr>
              <a:xfrm rot="16200000">
                <a:off x="7489495" y="2912697"/>
                <a:ext cx="1013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9999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2008</a:t>
                </a:r>
                <a:endParaRPr lang="en-US" sz="1200" b="1" dirty="0">
                  <a:solidFill>
                    <a:srgbClr val="009999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rot="16200000">
                <a:off x="9636477" y="2913619"/>
                <a:ext cx="1013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2014</a:t>
                </a:r>
                <a:endPara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 rot="16200000">
                <a:off x="8194656" y="2912342"/>
                <a:ext cx="1013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2D678F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2009</a:t>
                </a:r>
                <a:endParaRPr lang="en-US" sz="1200" b="1" dirty="0">
                  <a:solidFill>
                    <a:srgbClr val="2D678F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rot="16200000">
                <a:off x="8925849" y="2912341"/>
                <a:ext cx="1013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632B8D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2010</a:t>
                </a:r>
                <a:endParaRPr lang="en-US" sz="1200" b="1" dirty="0">
                  <a:solidFill>
                    <a:srgbClr val="632B8D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 rot="16200000">
                <a:off x="10263750" y="2925969"/>
                <a:ext cx="1013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9999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2015</a:t>
                </a:r>
                <a:endParaRPr lang="en-US" sz="1200" b="1" dirty="0">
                  <a:solidFill>
                    <a:srgbClr val="009999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1342955" y="2695909"/>
              <a:ext cx="7915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Unitree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was sold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7761718" y="3317267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2007</a:t>
              </a:r>
              <a:endParaRPr lang="en-US" sz="1200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9111183" y="3432009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406022" y="3432009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9174532" y="3781171"/>
              <a:ext cx="8966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BPO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House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was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88025" y="2199658"/>
              <a:ext cx="90246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Ensofcon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was acquired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35469" y="3781171"/>
              <a:ext cx="8236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Daily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Service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was sold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20941" y="2199658"/>
              <a:ext cx="7915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Prime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People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was acquired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691650" y="3657571"/>
              <a:ext cx="81585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opened an office in Denmark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7541426" y="3767567"/>
              <a:ext cx="0" cy="938719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7003931" y="4824203"/>
              <a:ext cx="1143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Norby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was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sold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7046789" y="3330539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632B8D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2006</a:t>
              </a:r>
              <a:endParaRPr lang="en-US" sz="1200" b="1" dirty="0">
                <a:solidFill>
                  <a:srgbClr val="632B8D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16200000">
              <a:off x="6312863" y="3322985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2D678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2005</a:t>
              </a:r>
              <a:endParaRPr lang="en-US" sz="1200" b="1" dirty="0">
                <a:solidFill>
                  <a:srgbClr val="2D678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5597932" y="3322984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9999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2004</a:t>
              </a:r>
              <a:endParaRPr lang="en-US" sz="1200" b="1" dirty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4876988" y="3337281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2003</a:t>
              </a:r>
              <a:endParaRPr lang="en-US" sz="1200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1987134" y="3337281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1996</a:t>
              </a:r>
              <a:endParaRPr lang="en-US" sz="1200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4166867" y="3337281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632B8D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2002</a:t>
              </a:r>
              <a:endParaRPr lang="en-US" sz="1200" b="1" dirty="0">
                <a:solidFill>
                  <a:srgbClr val="632B8D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1252666" y="3322983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632B8D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1995</a:t>
              </a:r>
              <a:endParaRPr lang="en-US" sz="1200" b="1" dirty="0">
                <a:solidFill>
                  <a:srgbClr val="632B8D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3451938" y="3330539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2D678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2001</a:t>
              </a:r>
              <a:endParaRPr lang="en-US" sz="1200" b="1" dirty="0">
                <a:solidFill>
                  <a:srgbClr val="2D678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6200000">
              <a:off x="562084" y="3331107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2D678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1994</a:t>
              </a:r>
              <a:endParaRPr lang="en-US" sz="1200" b="1" dirty="0">
                <a:solidFill>
                  <a:srgbClr val="2D678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6200000">
              <a:off x="2718011" y="3350448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9999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1999</a:t>
              </a:r>
              <a:endParaRPr lang="en-US" sz="1200" b="1" dirty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-169932" y="3322984"/>
              <a:ext cx="101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9999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1989</a:t>
              </a:r>
              <a:endParaRPr lang="en-US" sz="1200" b="1" dirty="0">
                <a:solidFill>
                  <a:srgbClr val="009999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475195" y="3439544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1207211" y="3439544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225974" y="3439090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22115" y="3441820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811994" y="3439544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097065" y="3441820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63138" y="3439544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631122" y="3441819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897793" y="3445282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959900" y="3439090"/>
              <a:ext cx="455016" cy="0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-102916" y="2739558"/>
              <a:ext cx="10435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was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4891" y="3783614"/>
              <a:ext cx="90796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Technical Centre UAB was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413793" y="2156756"/>
              <a:ext cx="8433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 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Training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Centre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opened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593" y="3960906"/>
              <a:ext cx="953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Navision Software LT UAB, was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827322" y="2192692"/>
              <a:ext cx="891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Office Systems UAB was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494273" y="3865481"/>
              <a:ext cx="7915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acquired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Infovita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UAB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26849" y="2108053"/>
              <a:ext cx="7915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Navision Software LT was sold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43511" y="3783614"/>
              <a:ext cx="8976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established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DocLogix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UAB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83615" y="1480133"/>
              <a:ext cx="14007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Alnos </a:t>
              </a:r>
              <a:r>
                <a:rPr lang="lt-LT" sz="1100" dirty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infrastruktūros 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sprendimai, Alna </a:t>
              </a:r>
              <a:r>
                <a:rPr lang="lt-LT" sz="1100" dirty="0" err="1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Business</a:t>
              </a:r>
              <a:r>
                <a:rPr lang="lt-LT" sz="1100" dirty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Solutions UAB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</a:t>
              </a:r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Softwar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UAB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Intelligence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UAB were established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411797" y="3780841"/>
              <a:ext cx="8219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Training Centre was sold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86846" y="2030434"/>
              <a:ext cx="11430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Alna Business Solutions established its subsidiary in Poland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18695" y="4819759"/>
              <a:ext cx="140079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1100" dirty="0" err="1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Unitree</a:t>
              </a:r>
              <a:r>
                <a:rPr lang="en-US" sz="1100" baseline="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acquired</a:t>
              </a:r>
              <a:endParaRPr lang="lt-LT" sz="1100" dirty="0" smtClean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algn="ctr"/>
              <a:r>
                <a:rPr lang="lt-LT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</a:p>
            <a:p>
              <a:pPr algn="ctr"/>
              <a:endParaRPr lang="lt-LT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algn="ctr"/>
              <a:r>
                <a:rPr lang="en-US" sz="1100" dirty="0" smtClean="0">
                  <a:solidFill>
                    <a:srgbClr val="00206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Bentley System USA was sold</a:t>
              </a:r>
              <a:endParaRPr lang="lt-LT" sz="1100" dirty="0" smtClean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6084012" y="3780841"/>
              <a:ext cx="0" cy="938719"/>
            </a:xfrm>
            <a:prstGeom prst="line">
              <a:avLst/>
            </a:prstGeom>
            <a:ln w="952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/>
          <p:cNvCxnSpPr/>
          <p:nvPr userDrawn="1"/>
        </p:nvCxnSpPr>
        <p:spPr>
          <a:xfrm rot="20520713">
            <a:off x="7530521" y="2878902"/>
            <a:ext cx="455016" cy="0"/>
          </a:xfrm>
          <a:prstGeom prst="line">
            <a:avLst/>
          </a:prstGeom>
          <a:ln w="95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 userDrawn="1"/>
        </p:nvCxnSpPr>
        <p:spPr>
          <a:xfrm rot="20520713">
            <a:off x="9581296" y="2211757"/>
            <a:ext cx="455016" cy="0"/>
          </a:xfrm>
          <a:prstGeom prst="line">
            <a:avLst/>
          </a:prstGeom>
          <a:ln w="95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 userDrawn="1"/>
        </p:nvCxnSpPr>
        <p:spPr>
          <a:xfrm rot="20520713">
            <a:off x="10268822" y="1995737"/>
            <a:ext cx="455016" cy="0"/>
          </a:xfrm>
          <a:prstGeom prst="line">
            <a:avLst/>
          </a:prstGeom>
          <a:ln w="95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 userDrawn="1"/>
        </p:nvCxnSpPr>
        <p:spPr>
          <a:xfrm rot="20520713">
            <a:off x="10906389" y="1786368"/>
            <a:ext cx="455016" cy="0"/>
          </a:xfrm>
          <a:prstGeom prst="line">
            <a:avLst/>
          </a:prstGeom>
          <a:ln w="95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092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432471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741819" y="2006600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6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407979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589759" y="2006600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1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773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7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1"/>
            <a:ext cx="10515600" cy="285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0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538607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671402" y="2006600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6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710" y="2986171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Miestas,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36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1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4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99" y="702032"/>
            <a:ext cx="10515600" cy="102413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2921" y="1978091"/>
            <a:ext cx="5813226" cy="4111560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979488" y="1978091"/>
            <a:ext cx="3348037" cy="4111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lt-LT" dirty="0" smtClean="0"/>
              <a:t>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0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02"/>
            <a:ext cx="10058400" cy="4412807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3972103" y="-32551"/>
            <a:ext cx="8219897" cy="44849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7733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pPr/>
              <a:t>‹#›</a:t>
            </a:fld>
            <a:endParaRPr lang="en-US" sz="1200" dirty="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45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4412807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3972103" y="-32551"/>
            <a:ext cx="8219897" cy="44849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432471" cy="34893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pPr/>
              <a:t>‹#›</a:t>
            </a:fld>
            <a:endParaRPr lang="en-US" sz="1200" dirty="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67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02"/>
            <a:ext cx="10058400" cy="4412807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3972103" y="-32551"/>
            <a:ext cx="8219897" cy="44849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7733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pPr/>
              <a:t>‹#›</a:t>
            </a:fld>
            <a:endParaRPr lang="en-US" sz="1200" dirty="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76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02"/>
            <a:ext cx="10058400" cy="4412807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3972103" y="-32551"/>
            <a:ext cx="8219897" cy="44849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7733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pPr/>
              <a:t>‹#›</a:t>
            </a:fld>
            <a:endParaRPr lang="en-US" sz="1200" dirty="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6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4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57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9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alphaModFix amt="4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4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40000"/>
            <a:lum/>
          </a:blip>
          <a:srcRect/>
          <a:stretch>
            <a:fillRect l="-46000" r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alphaModFix amt="40000"/>
            <a:lum/>
          </a:blip>
          <a:srcRect/>
          <a:stretch>
            <a:fillRect l="-47000" r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8756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9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alphaModFix amt="4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0686" y="1852059"/>
            <a:ext cx="5323114" cy="4157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995816" y="1848594"/>
            <a:ext cx="3617005" cy="4111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lt-LT" dirty="0" smtClean="0"/>
              <a:t>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alphaModFix amt="40000"/>
            <a:lum/>
          </a:blip>
          <a:srcRect/>
          <a:stretch>
            <a:fillRect l="-47000" r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1"/>
            <a:ext cx="10515600" cy="28593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9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8348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www.alna.com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DD3EA2C9-8A88-4CCB-828F-6959BB1AEB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06" y="0"/>
            <a:ext cx="657129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60330" y="1524912"/>
            <a:ext cx="5423339" cy="1092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782851" y="2852285"/>
            <a:ext cx="5035732" cy="53424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b="1" dirty="0" err="1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Alnos</a:t>
            </a:r>
            <a:r>
              <a:rPr lang="en-US" sz="20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Talent</a:t>
            </a:r>
            <a:r>
              <a:rPr lang="lt-LT" sz="20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ų Programa</a:t>
            </a:r>
            <a:endParaRPr lang="en-US" sz="20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1227" y="459519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lt-LT" sz="1400" dirty="0" smtClean="0">
                <a:solidFill>
                  <a:srgbClr val="00206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Valdas Simas</a:t>
            </a:r>
            <a:endParaRPr lang="en-GB" altLang="lt-LT" sz="1400" dirty="0">
              <a:solidFill>
                <a:srgbClr val="00206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r>
              <a:rPr lang="en-GB" altLang="lt-LT" sz="1400" dirty="0">
                <a:solidFill>
                  <a:srgbClr val="00206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CEO, </a:t>
            </a:r>
            <a:r>
              <a:rPr lang="en-GB" altLang="lt-LT" sz="1400" dirty="0" smtClean="0">
                <a:solidFill>
                  <a:srgbClr val="00206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Alna Software</a:t>
            </a:r>
          </a:p>
          <a:p>
            <a:endParaRPr lang="en-GB" altLang="lt-LT" sz="1400" dirty="0">
              <a:solidFill>
                <a:srgbClr val="00206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89" y="1621033"/>
            <a:ext cx="5209152" cy="9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5267" y="408467"/>
            <a:ext cx="8789276" cy="1325563"/>
          </a:xfrm>
        </p:spPr>
        <p:txBody>
          <a:bodyPr/>
          <a:lstStyle/>
          <a:p>
            <a:r>
              <a:rPr lang="lt-L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Alna Talentų Programa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0667402" y="6344310"/>
            <a:ext cx="1527267" cy="30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t-LT" sz="1400" smtClean="0">
                <a:solidFill>
                  <a:schemeClr val="accent5">
                    <a:lumMod val="75000"/>
                  </a:schemeClr>
                </a:solidFill>
              </a:rPr>
              <a:t>www.alna.lt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" y="6287250"/>
            <a:ext cx="1988877" cy="361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3642">
            <a:off x="8678214" y="192087"/>
            <a:ext cx="1236582" cy="1236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46" y="1453479"/>
            <a:ext cx="6055566" cy="43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5267" y="408467"/>
            <a:ext cx="8789276" cy="1325563"/>
          </a:xfrm>
        </p:spPr>
        <p:txBody>
          <a:bodyPr/>
          <a:lstStyle/>
          <a:p>
            <a:r>
              <a:rPr lang="lt-LT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  <a:sym typeface="Helvetica Neue" charset="0"/>
              </a:rPr>
              <a:t>Perkvalifikavimas ir praktika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-Bold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-Bold" charset="0"/>
              </a:rPr>
            </a:b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04041" y="1951425"/>
            <a:ext cx="8655269" cy="3408852"/>
          </a:xfrm>
        </p:spPr>
        <p:txBody>
          <a:bodyPr>
            <a:normAutofit/>
          </a:bodyPr>
          <a:lstStyle/>
          <a:p>
            <a:pPr algn="just">
              <a:spcAft>
                <a:spcPts val="0"/>
              </a:spcAft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Programavimas, analitika, projektų administravimas;</a:t>
            </a:r>
          </a:p>
          <a:p>
            <a:pPr algn="just">
              <a:spcAft>
                <a:spcPts val="0"/>
              </a:spcAft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Praktika iki </a:t>
            </a:r>
            <a:r>
              <a:rPr lang="en-US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2 m</a:t>
            </a:r>
            <a:r>
              <a:rPr lang="lt-LT" dirty="0" err="1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ėn</a:t>
            </a: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. – susipažinimas su technologijomis, užduočių įgyvendinimas, </a:t>
            </a:r>
            <a:r>
              <a:rPr lang="lt-LT" dirty="0" err="1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proaktyvios</a:t>
            </a: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 konsultacijos;</a:t>
            </a:r>
          </a:p>
          <a:p>
            <a:pPr algn="just">
              <a:spcAft>
                <a:spcPts val="0"/>
              </a:spcAft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Sėkmės atveju, prisijungiama nuolatiniam darbui;</a:t>
            </a:r>
          </a:p>
          <a:p>
            <a:pPr algn="just">
              <a:spcAft>
                <a:spcPts val="0"/>
              </a:spcAft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Tobulėjimo planas:</a:t>
            </a:r>
          </a:p>
          <a:p>
            <a:pPr lvl="1" algn="just"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Krypties pasirinkimas;</a:t>
            </a:r>
          </a:p>
          <a:p>
            <a:pPr lvl="1" algn="just">
              <a:buFontTx/>
              <a:buChar char="-"/>
            </a:pPr>
            <a:r>
              <a:rPr lang="lt-LT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Motyvacija ir pastangos</a:t>
            </a:r>
            <a:r>
              <a:rPr lang="en-US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!</a:t>
            </a:r>
          </a:p>
          <a:p>
            <a:pPr lvl="1" algn="just">
              <a:buFontTx/>
              <a:buChar char="-"/>
            </a:pPr>
            <a:r>
              <a:rPr lang="en-US" dirty="0" err="1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Proaktyvumas</a:t>
            </a:r>
            <a:r>
              <a:rPr lang="en-US" dirty="0" smtClean="0">
                <a:solidFill>
                  <a:srgbClr val="1F497D"/>
                </a:solidFill>
                <a:latin typeface="+mj-lt"/>
                <a:ea typeface="Calibri" panose="020F0502020204030204" pitchFamily="34" charset="0"/>
              </a:rPr>
              <a:t>;</a:t>
            </a:r>
            <a:endParaRPr lang="lt-LT" dirty="0">
              <a:solidFill>
                <a:srgbClr val="1F497D"/>
              </a:solidFill>
              <a:latin typeface="+mj-lt"/>
              <a:ea typeface="Calibri" panose="020F050202020403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0667402" y="6344310"/>
            <a:ext cx="1527267" cy="30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t-LT" sz="1400" smtClean="0">
                <a:solidFill>
                  <a:schemeClr val="accent5">
                    <a:lumMod val="75000"/>
                  </a:schemeClr>
                </a:solidFill>
              </a:rPr>
              <a:t>www.alna.lt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" y="6287250"/>
            <a:ext cx="1988877" cy="361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0" y="269989"/>
            <a:ext cx="1324198" cy="13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06" y="0"/>
            <a:ext cx="6571294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551382" y="6287250"/>
            <a:ext cx="1208598" cy="358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453945"/>
            <a:ext cx="10515600" cy="1325563"/>
          </a:xfrm>
        </p:spPr>
        <p:txBody>
          <a:bodyPr/>
          <a:lstStyle/>
          <a:p>
            <a:r>
              <a:rPr lang="en-US" b="1" spc="300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</a:t>
            </a:r>
            <a:r>
              <a:rPr lang="lt-LT" b="1" spc="300" dirty="0" err="1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čiū</a:t>
            </a:r>
            <a:r>
              <a:rPr lang="en-US" b="1" spc="300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!</a:t>
            </a:r>
            <a:endParaRPr lang="en-US" b="1" spc="3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0603794" y="6344310"/>
            <a:ext cx="1527267" cy="30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t-LT" sz="1400" dirty="0" smtClean="0">
                <a:solidFill>
                  <a:schemeClr val="accent5">
                    <a:lumMod val="75000"/>
                  </a:schemeClr>
                </a:solidFill>
              </a:rPr>
              <a:t>www.alna.lt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" y="6287250"/>
            <a:ext cx="1988877" cy="3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9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4835</TotalTime>
  <Words>68</Words>
  <Application>Microsoft Office PowerPoint</Application>
  <PresentationFormat>Widescreen</PresentationFormat>
  <Paragraphs>19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Tahoma</vt:lpstr>
      <vt:lpstr>Montserrat-Bold</vt:lpstr>
      <vt:lpstr>Calibri</vt:lpstr>
      <vt:lpstr>Roboto Light</vt:lpstr>
      <vt:lpstr>Helvetica Neue</vt:lpstr>
      <vt:lpstr>Arial</vt:lpstr>
      <vt:lpstr>Open Sans Light</vt:lpstr>
      <vt:lpstr>1_Office Theme</vt:lpstr>
      <vt:lpstr>PowerPoint Presentation</vt:lpstr>
      <vt:lpstr>Alna Talentų Programa</vt:lpstr>
      <vt:lpstr>Perkvalifikavimas ir praktika </vt:lpstr>
      <vt:lpstr>Ačiū!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iSAF_iVAZ pasiūlymo pristatymas</dc:title>
  <dc:creator>Laimonas Sniauksta</dc:creator>
  <cp:lastModifiedBy>Valdas Šimas</cp:lastModifiedBy>
  <cp:revision>336</cp:revision>
  <dcterms:created xsi:type="dcterms:W3CDTF">2015-10-21T06:47:29Z</dcterms:created>
  <dcterms:modified xsi:type="dcterms:W3CDTF">2017-09-16T06:59:04Z</dcterms:modified>
</cp:coreProperties>
</file>